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57" r:id="rId4"/>
    <p:sldId id="258" r:id="rId5"/>
    <p:sldId id="259" r:id="rId6"/>
    <p:sldId id="261" r:id="rId7"/>
    <p:sldId id="27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DC9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C40B3-C27B-4469-B5E2-DA3D028E82DB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3983E-5915-43CC-B4B9-B9EB9F097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7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3983E-5915-43CC-B4B9-B9EB9F0972A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0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8F6E-40B4-4699-A49A-1BF7B74AD09D}" type="datetime1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8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29494-2A33-4E6E-B1AB-852AA63843BF}" type="datetime1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D2A-20B0-4370-BCC2-2B39C75FC908}" type="datetime1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2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8056-D655-4BB6-B66D-E6A83AEA4CFB}" type="datetime1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0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E894-7D61-4F4A-9BD2-63D15979E12A}" type="datetime1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3A8E-5805-4FCE-A68E-A2D3D79102D1}" type="datetime1">
              <a:rPr lang="ru-RU" smtClean="0"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3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BD63-8642-4CC9-822F-38BAB35016EC}" type="datetime1">
              <a:rPr lang="ru-RU" smtClean="0"/>
              <a:t>24.09.2016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6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DDCC-D48C-4931-A630-5816E90E8B62}" type="datetime1">
              <a:rPr lang="ru-RU" smtClean="0"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7FE7-6310-4B75-98B8-04865FCCA75C}" type="datetime1">
              <a:rPr lang="ru-RU" smtClean="0"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858F-E6A1-4D81-AAFB-8AFA9BB5BF20}" type="datetime1">
              <a:rPr lang="ru-RU" smtClean="0"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8E7A-1B1F-49C4-B0E5-85746C620A69}" type="datetime1">
              <a:rPr lang="ru-RU" smtClean="0"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4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AE2C-6108-4D35-A434-4333B0316D36}" type="datetime1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46B1-37B2-4B10-B180-BF2AE6122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2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9253" y="668281"/>
            <a:ext cx="4093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</a:rPr>
              <a:t>Педагогикалық менеджмент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1339125"/>
            <a:ext cx="7143750" cy="4810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2023" y="89770"/>
            <a:ext cx="7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</a:rPr>
              <a:t>Атырау қаласы химия-биология бағытындағы Назарбаев Зияткерлік мектебі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4038600" y="6149250"/>
            <a:ext cx="4114800" cy="572225"/>
          </a:xfrm>
        </p:spPr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83087" y="2165258"/>
            <a:ext cx="10225825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зара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әрекеттестік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қызметкерлердің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сапаларын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ескеру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әріптестердің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бастамашылдығын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құзыреттілігін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жауапкершілігін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тұрғыдан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тиімді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кез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келген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бастамаға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ұқыптылықпен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қарау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011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37822" y="2010562"/>
            <a:ext cx="10192555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әділеттілік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оқытушылар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жүктемесін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қоғамдық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жұмыстарды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теңдей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бөліп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тарату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әкімшілік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ұжымға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жүйелі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ақпарат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беріп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педагог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еңбегінің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жетістіктері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мен оны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қоғамның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қабылдауы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сәйкестік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орнату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343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3944" y="1308291"/>
            <a:ext cx="10972800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Тұлғаға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бағыттылық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оқушының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терең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зерттеу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жүйелі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сабақтарға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шараларына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қатысу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талдаудың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сапасын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шығармашылық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деңгейде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жасауға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здеріне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кәсіби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сенімділігін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педагогтардың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кәсіби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шеберлік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деңгейін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біртіндеп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көтеру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ұжым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мүшелерінің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ткінші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эмоциялық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жағдайларын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ескеру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түзету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мақсаттар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міндеттер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белгілеу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689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2631" y="2197316"/>
            <a:ext cx="10766738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Оқытушылық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қызметті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жетілдіру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біліктілігін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үнемі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қадағалау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Жеке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пәндерді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шараларын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өткізу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әдістемесі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дөңгелек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үстелдер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семинарлар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ұйымдастырып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Оқытушылармен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қазіргі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келешектегі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кәсіби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қажеттіліктер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кеңестер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ткізіп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707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37822" y="2223138"/>
            <a:ext cx="10084157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Жекеше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ынталандыру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Моральдық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материалдық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сеп-түрткілерді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(стимул)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әділетті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қолдану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Ұтымды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ойластырылған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сеп-түрткілер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Сыпайылық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езу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сезімталдық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қарым-қатынас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сыйлық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бергеннен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күшті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сеп-түрткілер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екендігін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есте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сақтау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976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1913" y="2394902"/>
            <a:ext cx="10431887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Бірыңғай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мәртебе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Педагогикалық процесс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субъектілерінің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барлығы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қызметкерлері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мұғалімдер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оқушылар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атқаратын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қызметіне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қатыссыз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теңдей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демократиялық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тиіс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053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918" y="2210236"/>
            <a:ext cx="10934164" cy="243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Консенсус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Мәселелерді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қарау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шешім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барысында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ұжым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мүшелерінің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пікірін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объективті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пікірін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ұжым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мүшелерінің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көпшілігі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дұрыс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қабылдайтындай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етіп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анық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дәлелді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жеткізу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Теріс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қате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)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көзқарастарға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логикалық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талдау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жасау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қайшылықтарды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анықтау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647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267" y="2377835"/>
            <a:ext cx="10689465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Ұжыммен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бірлесіп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шешім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Маңызды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перспективалық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стратегиялық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мәселелер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ұжымдық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шешім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Маңызды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шешімдер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қабылдауда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оны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орындаушыларды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белсенді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қатыстыру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282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6873" y="1975349"/>
            <a:ext cx="10818253" cy="2492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Әріптестерді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ісіне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кілеттілік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ісіне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тек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ниеті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қатыстыру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басқаруға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қатыстыру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барысында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міндетті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ерекшеліктерін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есепке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әріптестердің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басқаруға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қатысуды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зіне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сенімділік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арту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ретінде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қабылдауына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қол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жеткізу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478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19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37822" y="1604654"/>
            <a:ext cx="10709856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Оқу-тәрбие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қызметінің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нәтижесін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көрсетуді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көздейтін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төртінші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жүйеқұраушы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компонент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талдау-нәтижелік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,Italic"/>
              </a:rPr>
              <a:t>Талдау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,Italic"/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мәселенің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мәні-мағынасын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бағалауға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қажетті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ақпарат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жинақтауға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оны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ңдеуге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бағытталып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бастапқы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функциясы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менеджерінің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оқу-тәрбие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жағдайын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зерттеуге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нәтижесін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объективті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бағалауға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даму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тенденциясын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анықтауға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бағытталған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функциясы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оқу-тәрбие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сапалы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жағдайға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жеткізу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жөнінде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нұсқаулар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әзірленеді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39334" y="622851"/>
            <a:ext cx="7027886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Төртінші</a:t>
            </a:r>
            <a:r>
              <a:rPr lang="ru-RU" sz="2400" b="1" dirty="0" smtClean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жүйеқұраушы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фактор –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талдау-нәтижелік</a:t>
            </a:r>
            <a:endParaRPr lang="ru-RU" sz="2400" b="1" dirty="0">
              <a:solidFill>
                <a:schemeClr val="accent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27279" y="2434107"/>
            <a:ext cx="10328855" cy="197046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86237" y="650670"/>
            <a:ext cx="3419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6"/>
                </a:solidFill>
              </a:rPr>
              <a:t>Алғашқы</a:t>
            </a:r>
            <a:r>
              <a:rPr lang="ru-RU" sz="3600" b="1" dirty="0" smtClean="0">
                <a:solidFill>
                  <a:schemeClr val="accent6"/>
                </a:solidFill>
              </a:rPr>
              <a:t> </a:t>
            </a:r>
            <a:r>
              <a:rPr lang="ru-RU" sz="3600" b="1" dirty="0" err="1" smtClean="0">
                <a:solidFill>
                  <a:schemeClr val="accent6"/>
                </a:solidFill>
              </a:rPr>
              <a:t>сұхбат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9545" y="2657191"/>
            <a:ext cx="9932910" cy="15323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accent5">
                    <a:lumMod val="75000"/>
                  </a:schemeClr>
                </a:solidFill>
              </a:rPr>
              <a:t>Жаңа оқу жылында ұжымымыздың қызметінің алға басуына сіздің қосар үлесіңіз қандай болады деп білесіз? Қандай нәрсеге көңіліңізді басымырақ аударасыз?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20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88643" y="1259175"/>
            <a:ext cx="104651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Тәрбиелiк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шараларға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жасаудың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қисыны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кезендерiнiң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бiрiздiлiкпен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iске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асуынан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көрiнедi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Кезеңдердiң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бiрiздiлiгi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былай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iске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асады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тәрбиелiк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шараның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мiндеттерiн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iске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асыру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түрiн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бiрлесiп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дайындау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4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бiрiгiп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жоспарлау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дайындыққа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тартылуы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мұғалiмдердiң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басшылығының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ерекшелiктерi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iсiн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тiкелей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жүргiзу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бiрлесiп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қорыту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1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21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3945" y="1247059"/>
            <a:ext cx="10959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iсiне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жасаудың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барысында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мынадай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мүмкiн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мәндi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нұсқа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ұсынуға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мақсатына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қарай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ң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тақырыбына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оны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ске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асырудың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түр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аталған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шараның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сынып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мектепт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жүйес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ндег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орнын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тәрбиелiк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iстiң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өтетiн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орнын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бағалау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аудиторияны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безендiру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пайдаланылатын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құралдардың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сапасы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күтiмi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эстетикалық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талғам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тәрбиелiк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iстiң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әрбiр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кезеңiне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кезең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мiндеттерiнiң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iске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асырылуы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мазмұнға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келуi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қолданылған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әдiстердiң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тиiмдiлiгi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кезең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нәтижесiнде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3574" y="526002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chemeClr val="accent6"/>
                </a:solidFill>
              </a:rPr>
              <a:t>Қосымша 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22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2258096" y="126903"/>
            <a:ext cx="7675808" cy="6008718"/>
            <a:chOff x="2258096" y="126903"/>
            <a:chExt cx="7675808" cy="6008718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8096" y="126903"/>
              <a:ext cx="7675808" cy="600871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258096" y="4935292"/>
              <a:ext cx="7675808" cy="1200329"/>
            </a:xfrm>
            <a:prstGeom prst="rect">
              <a:avLst/>
            </a:prstGeom>
            <a:solidFill>
              <a:srgbClr val="537DC9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ru-RU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КЕРІ БАЙЛАНЫС</a:t>
              </a:r>
            </a:p>
            <a:p>
              <a:pPr algn="ctr"/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37904" y="4565960"/>
              <a:ext cx="29784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Мен бұларды жасамаймын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5307" y="4086264"/>
              <a:ext cx="47999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Мен жасай алмаймын, қолымнан келмейді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53189" y="3606568"/>
              <a:ext cx="247625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Менің жасағым келеді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32738" y="3182054"/>
              <a:ext cx="266239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Қалай жасасам болады?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1213" y="2785131"/>
              <a:ext cx="227023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Жасауға тырысамын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01685" y="2289045"/>
              <a:ext cx="215982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Мен жасай аламын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3756" y="1910333"/>
              <a:ext cx="23553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Мен бәрін жасаймын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41842" y="1433544"/>
              <a:ext cx="208666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chemeClr val="accent5">
                      <a:lumMod val="75000"/>
                    </a:schemeClr>
                  </a:solidFill>
                </a:rPr>
                <a:t>Еш қиындығы жоқ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57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59907" y="294793"/>
            <a:ext cx="4093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</a:rPr>
              <a:t>Педагогикалық менеджмент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1037822" y="1075961"/>
            <a:ext cx="10316963" cy="4844401"/>
            <a:chOff x="1037822" y="1067002"/>
            <a:chExt cx="10316963" cy="377885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037822" y="1067002"/>
              <a:ext cx="10315978" cy="3773345"/>
              <a:chOff x="2037008" y="1157155"/>
              <a:chExt cx="8117983" cy="5864760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2037008" y="1157155"/>
                <a:ext cx="8117983" cy="5864760"/>
                <a:chOff x="2043447" y="1153268"/>
                <a:chExt cx="8117983" cy="5864760"/>
              </a:xfrm>
            </p:grpSpPr>
            <p:sp>
              <p:nvSpPr>
                <p:cNvPr id="6" name="Скругленный прямоугольник 5"/>
                <p:cNvSpPr/>
                <p:nvPr/>
              </p:nvSpPr>
              <p:spPr>
                <a:xfrm>
                  <a:off x="2043447" y="1153268"/>
                  <a:ext cx="8117983" cy="824248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endParaRPr lang="ru-RU" b="1" dirty="0" smtClean="0"/>
                </a:p>
                <a:p>
                  <a:pPr algn="just"/>
                  <a:r>
                    <a:rPr lang="ru-RU" sz="2000" b="1" dirty="0" smtClean="0"/>
                    <a:t>Менеджмент – </a:t>
                  </a:r>
                  <a:r>
                    <a:rPr lang="ru-RU" sz="2000" b="1" dirty="0"/>
                    <a:t>басшының алдына қойған </a:t>
                  </a:r>
                  <a:r>
                    <a:rPr lang="ru-RU" sz="2000" b="1" dirty="0" smtClean="0"/>
                    <a:t>мақсаттарға қол </a:t>
                  </a:r>
                  <a:r>
                    <a:rPr lang="ru-RU" sz="2000" b="1" dirty="0"/>
                    <a:t>жеткізуде басқа адамдардың еңбектерін, қабілеттерін жұмылдыра білуі.</a:t>
                  </a:r>
                </a:p>
                <a:p>
                  <a:pPr algn="just"/>
                  <a:endParaRPr lang="ru-RU" dirty="0"/>
                </a:p>
              </p:txBody>
            </p:sp>
            <p:grpSp>
              <p:nvGrpSpPr>
                <p:cNvPr id="11" name="Группа 10"/>
                <p:cNvGrpSpPr/>
                <p:nvPr/>
              </p:nvGrpSpPr>
              <p:grpSpPr>
                <a:xfrm>
                  <a:off x="2043447" y="3425780"/>
                  <a:ext cx="3946300" cy="2514600"/>
                  <a:chOff x="2043447" y="2585433"/>
                  <a:chExt cx="3946300" cy="2514600"/>
                </a:xfrm>
              </p:grpSpPr>
              <p:sp>
                <p:nvSpPr>
                  <p:cNvPr id="7" name="Прямоугольник 6"/>
                  <p:cNvSpPr/>
                  <p:nvPr/>
                </p:nvSpPr>
                <p:spPr>
                  <a:xfrm>
                    <a:off x="2043447" y="2585433"/>
                    <a:ext cx="875764" cy="2511380"/>
                  </a:xfrm>
                  <a:prstGeom prst="round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270" rtlCol="0" anchor="ctr"/>
                  <a:lstStyle/>
                  <a:p>
                    <a:pPr algn="ctr"/>
                    <a:r>
                      <a:rPr lang="kk-KZ" sz="2000" b="1" dirty="0" smtClean="0"/>
                      <a:t>Жоспарлау</a:t>
                    </a:r>
                    <a:r>
                      <a:rPr lang="kk-KZ" sz="2000" dirty="0" smtClean="0"/>
                      <a:t> </a:t>
                    </a:r>
                    <a:endParaRPr lang="ru-RU" sz="2000" dirty="0"/>
                  </a:p>
                </p:txBody>
              </p:sp>
              <p:sp>
                <p:nvSpPr>
                  <p:cNvPr id="8" name="Прямоугольник 7"/>
                  <p:cNvSpPr/>
                  <p:nvPr/>
                </p:nvSpPr>
                <p:spPr>
                  <a:xfrm>
                    <a:off x="3072683" y="2588653"/>
                    <a:ext cx="875764" cy="2511380"/>
                  </a:xfrm>
                  <a:prstGeom prst="round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270" rtlCol="0" anchor="ctr"/>
                  <a:lstStyle/>
                  <a:p>
                    <a:pPr algn="ctr"/>
                    <a:r>
                      <a:rPr lang="kk-KZ" sz="2000" b="1" dirty="0" smtClean="0"/>
                      <a:t>Ұйымдастыру</a:t>
                    </a:r>
                    <a:endParaRPr lang="ru-RU" sz="2000" dirty="0"/>
                  </a:p>
                </p:txBody>
              </p:sp>
              <p:sp>
                <p:nvSpPr>
                  <p:cNvPr id="9" name="Прямоугольник 8"/>
                  <p:cNvSpPr/>
                  <p:nvPr/>
                </p:nvSpPr>
                <p:spPr>
                  <a:xfrm>
                    <a:off x="4101919" y="2588653"/>
                    <a:ext cx="875764" cy="2511380"/>
                  </a:xfrm>
                  <a:prstGeom prst="round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270" rtlCol="0" anchor="ctr"/>
                  <a:lstStyle/>
                  <a:p>
                    <a:pPr algn="ctr"/>
                    <a:r>
                      <a:rPr lang="kk-KZ" sz="2000" b="1" dirty="0" smtClean="0"/>
                      <a:t>Ынталандыру  </a:t>
                    </a:r>
                    <a:endParaRPr lang="ru-RU" sz="2000" b="1" dirty="0"/>
                  </a:p>
                </p:txBody>
              </p:sp>
              <p:sp>
                <p:nvSpPr>
                  <p:cNvPr id="10" name="Прямоугольник 9"/>
                  <p:cNvSpPr/>
                  <p:nvPr/>
                </p:nvSpPr>
                <p:spPr>
                  <a:xfrm>
                    <a:off x="5113983" y="2588653"/>
                    <a:ext cx="875764" cy="2511380"/>
                  </a:xfrm>
                  <a:prstGeom prst="round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270" rtlCol="0" anchor="ctr"/>
                  <a:lstStyle/>
                  <a:p>
                    <a:pPr algn="ctr"/>
                    <a:r>
                      <a:rPr lang="kk-KZ" sz="2000" b="1" dirty="0" smtClean="0"/>
                      <a:t>Бақылау</a:t>
                    </a:r>
                    <a:endParaRPr lang="ru-RU" sz="2000" b="1" dirty="0"/>
                  </a:p>
                </p:txBody>
              </p:sp>
            </p:grpSp>
            <p:sp>
              <p:nvSpPr>
                <p:cNvPr id="12" name="Скругленный прямоугольник 11"/>
                <p:cNvSpPr/>
                <p:nvPr/>
              </p:nvSpPr>
              <p:spPr>
                <a:xfrm>
                  <a:off x="2043447" y="2316893"/>
                  <a:ext cx="4052553" cy="772731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k-KZ" sz="2000" b="1" dirty="0" smtClean="0"/>
                    <a:t>Басқару</a:t>
                  </a:r>
                  <a:r>
                    <a:rPr lang="kk-KZ" sz="2000" dirty="0" smtClean="0"/>
                    <a:t> </a:t>
                  </a:r>
                  <a:endParaRPr lang="ru-RU" sz="2000" dirty="0"/>
                </a:p>
              </p:txBody>
            </p:sp>
            <p:sp>
              <p:nvSpPr>
                <p:cNvPr id="13" name="Скругленный прямоугольник 12"/>
                <p:cNvSpPr/>
                <p:nvPr/>
              </p:nvSpPr>
              <p:spPr>
                <a:xfrm>
                  <a:off x="8134825" y="4506647"/>
                  <a:ext cx="982564" cy="2511381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kk-KZ" b="1" dirty="0" smtClean="0"/>
                    <a:t>Бөлінген көшбас-шылық</a:t>
                  </a:r>
                  <a:endParaRPr lang="ru-RU" b="1" dirty="0"/>
                </a:p>
              </p:txBody>
            </p:sp>
            <p:sp>
              <p:nvSpPr>
                <p:cNvPr id="14" name="Скругленный прямоугольник 13"/>
                <p:cNvSpPr/>
                <p:nvPr/>
              </p:nvSpPr>
              <p:spPr>
                <a:xfrm>
                  <a:off x="6077288" y="4506648"/>
                  <a:ext cx="1029236" cy="2511380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-</a:t>
                  </a:r>
                  <a:r>
                    <a:rPr lang="kk-KZ" b="1" dirty="0" smtClean="0"/>
                    <a:t>Девиз</a:t>
                  </a:r>
                </a:p>
                <a:p>
                  <a:pPr algn="ctr"/>
                  <a:r>
                    <a:rPr lang="kk-KZ" b="1" dirty="0" smtClean="0"/>
                    <a:t>-</a:t>
                  </a:r>
                  <a:r>
                    <a:rPr lang="kk-KZ" b="1" dirty="0"/>
                    <a:t>Миссия</a:t>
                  </a:r>
                </a:p>
                <a:p>
                  <a:pPr algn="ctr"/>
                  <a:r>
                    <a:rPr lang="kk-KZ" b="1" dirty="0" smtClean="0"/>
                    <a:t>-Пайым-дау</a:t>
                  </a:r>
                  <a:endParaRPr lang="en-US" b="1" dirty="0"/>
                </a:p>
                <a:p>
                  <a:pPr algn="ctr"/>
                  <a:r>
                    <a:rPr lang="en-US" b="1" dirty="0" smtClean="0"/>
                    <a:t>-</a:t>
                  </a:r>
                  <a:r>
                    <a:rPr lang="kk-KZ" b="1" dirty="0" smtClean="0"/>
                    <a:t>Мақсат</a:t>
                  </a:r>
                </a:p>
                <a:p>
                  <a:pPr algn="ctr"/>
                  <a:r>
                    <a:rPr lang="en-US" b="1" dirty="0" smtClean="0"/>
                    <a:t>-SMART</a:t>
                  </a:r>
                  <a:endParaRPr lang="kk-KZ" b="1" dirty="0" smtClean="0"/>
                </a:p>
              </p:txBody>
            </p:sp>
            <p:sp>
              <p:nvSpPr>
                <p:cNvPr id="15" name="Скругленный прямоугольник 14"/>
                <p:cNvSpPr/>
                <p:nvPr/>
              </p:nvSpPr>
              <p:spPr>
                <a:xfrm>
                  <a:off x="7143626" y="4506648"/>
                  <a:ext cx="976640" cy="2511380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-</a:t>
                  </a:r>
                  <a:r>
                    <a:rPr lang="kk-KZ" b="1" dirty="0" smtClean="0"/>
                    <a:t>қақты-ғыс, стресс;</a:t>
                  </a:r>
                </a:p>
                <a:p>
                  <a:pPr algn="ctr"/>
                  <a:r>
                    <a:rPr lang="kk-KZ" b="1" dirty="0" smtClean="0"/>
                    <a:t>-көшбас-шылық;</a:t>
                  </a:r>
                </a:p>
                <a:p>
                  <a:pPr algn="ctr"/>
                  <a:r>
                    <a:rPr lang="kk-KZ" b="1" dirty="0" smtClean="0"/>
                    <a:t>-ықпал</a:t>
                  </a:r>
                  <a:endParaRPr lang="ru-RU" b="1" dirty="0"/>
                </a:p>
              </p:txBody>
            </p:sp>
            <p:sp>
              <p:nvSpPr>
                <p:cNvPr id="16" name="Скругленный прямоугольник 15"/>
                <p:cNvSpPr/>
                <p:nvPr/>
              </p:nvSpPr>
              <p:spPr>
                <a:xfrm>
                  <a:off x="8121932" y="3405035"/>
                  <a:ext cx="946638" cy="772732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k-KZ" b="1" dirty="0" smtClean="0"/>
                    <a:t>Принциптері</a:t>
                  </a:r>
                  <a:r>
                    <a:rPr lang="kk-KZ" dirty="0" smtClean="0"/>
                    <a:t> </a:t>
                  </a:r>
                  <a:endParaRPr lang="ru-RU" dirty="0"/>
                </a:p>
              </p:txBody>
            </p:sp>
            <p:sp>
              <p:nvSpPr>
                <p:cNvPr id="17" name="Скругленный прямоугольник 16"/>
                <p:cNvSpPr/>
                <p:nvPr/>
              </p:nvSpPr>
              <p:spPr>
                <a:xfrm>
                  <a:off x="6077288" y="3425780"/>
                  <a:ext cx="1029236" cy="772731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k-KZ" b="1" dirty="0" smtClean="0"/>
                    <a:t>Мақсат/ міндет</a:t>
                  </a:r>
                  <a:r>
                    <a:rPr lang="kk-KZ" dirty="0" smtClean="0"/>
                    <a:t> </a:t>
                  </a:r>
                  <a:endParaRPr lang="ru-RU" dirty="0"/>
                </a:p>
              </p:txBody>
            </p:sp>
            <p:sp>
              <p:nvSpPr>
                <p:cNvPr id="18" name="Скругленный прямоугольник 17"/>
                <p:cNvSpPr/>
                <p:nvPr/>
              </p:nvSpPr>
              <p:spPr>
                <a:xfrm>
                  <a:off x="7151928" y="3433893"/>
                  <a:ext cx="919401" cy="772732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k-KZ" b="1" dirty="0" smtClean="0"/>
                    <a:t>Қатысу-шылар</a:t>
                  </a:r>
                  <a:r>
                    <a:rPr lang="kk-KZ" dirty="0" smtClean="0"/>
                    <a:t> </a:t>
                  </a:r>
                  <a:endParaRPr lang="ru-RU" dirty="0"/>
                </a:p>
              </p:txBody>
            </p:sp>
          </p:grpSp>
          <p:sp>
            <p:nvSpPr>
              <p:cNvPr id="20" name="Стрелка вниз 19"/>
              <p:cNvSpPr/>
              <p:nvPr/>
            </p:nvSpPr>
            <p:spPr>
              <a:xfrm>
                <a:off x="3942008" y="1981403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Стрелка вниз 20"/>
              <p:cNvSpPr/>
              <p:nvPr/>
            </p:nvSpPr>
            <p:spPr>
              <a:xfrm>
                <a:off x="6508731" y="3077874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Стрелка вниз 21"/>
              <p:cNvSpPr/>
              <p:nvPr/>
            </p:nvSpPr>
            <p:spPr>
              <a:xfrm>
                <a:off x="8098394" y="1978183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Стрелка вниз 22"/>
              <p:cNvSpPr/>
              <p:nvPr/>
            </p:nvSpPr>
            <p:spPr>
              <a:xfrm>
                <a:off x="8522588" y="3077874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Стрелка вниз 23"/>
              <p:cNvSpPr/>
              <p:nvPr/>
            </p:nvSpPr>
            <p:spPr>
              <a:xfrm>
                <a:off x="2398154" y="3089250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Стрелка вниз 24"/>
              <p:cNvSpPr/>
              <p:nvPr/>
            </p:nvSpPr>
            <p:spPr>
              <a:xfrm>
                <a:off x="3427390" y="3089250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трелка вниз 25"/>
              <p:cNvSpPr/>
              <p:nvPr/>
            </p:nvSpPr>
            <p:spPr>
              <a:xfrm>
                <a:off x="4456626" y="3091234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Стрелка вниз 26"/>
              <p:cNvSpPr/>
              <p:nvPr/>
            </p:nvSpPr>
            <p:spPr>
              <a:xfrm>
                <a:off x="5468690" y="3091234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Стрелка вниз 27"/>
              <p:cNvSpPr/>
              <p:nvPr/>
            </p:nvSpPr>
            <p:spPr>
              <a:xfrm>
                <a:off x="6508731" y="4197387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трелка вниз 28"/>
              <p:cNvSpPr/>
              <p:nvPr/>
            </p:nvSpPr>
            <p:spPr>
              <a:xfrm>
                <a:off x="7548771" y="4210511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трелка вниз 29"/>
              <p:cNvSpPr/>
              <p:nvPr/>
            </p:nvSpPr>
            <p:spPr>
              <a:xfrm>
                <a:off x="7548771" y="3086890"/>
                <a:ext cx="153472" cy="337766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Скругленный прямоугольник 31"/>
            <p:cNvSpPr/>
            <p:nvPr/>
          </p:nvSpPr>
          <p:spPr>
            <a:xfrm>
              <a:off x="6254793" y="1812856"/>
              <a:ext cx="5099008" cy="49131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Жүйеқұраушы факторлар</a:t>
              </a:r>
              <a:endParaRPr lang="ru-RU" sz="2000" b="1" dirty="0"/>
            </a:p>
          </p:txBody>
        </p:sp>
        <p:sp>
          <p:nvSpPr>
            <p:cNvPr id="33" name="Стрелка вниз 32"/>
            <p:cNvSpPr/>
            <p:nvPr/>
          </p:nvSpPr>
          <p:spPr>
            <a:xfrm>
              <a:off x="9288054" y="3016177"/>
              <a:ext cx="195026" cy="217316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0029345" y="2515773"/>
              <a:ext cx="1325440" cy="49717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/>
                <a:t>Талдау-нәтижелік</a:t>
              </a:r>
              <a:r>
                <a:rPr lang="kk-KZ" dirty="0" smtClean="0"/>
                <a:t> </a:t>
              </a:r>
              <a:endParaRPr lang="ru-RU" dirty="0"/>
            </a:p>
          </p:txBody>
        </p:sp>
        <p:sp>
          <p:nvSpPr>
            <p:cNvPr id="35" name="Стрелка вниз 34"/>
            <p:cNvSpPr/>
            <p:nvPr/>
          </p:nvSpPr>
          <p:spPr>
            <a:xfrm>
              <a:off x="10594321" y="3016177"/>
              <a:ext cx="195026" cy="217316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трелка вниз 35"/>
            <p:cNvSpPr/>
            <p:nvPr/>
          </p:nvSpPr>
          <p:spPr>
            <a:xfrm>
              <a:off x="10604601" y="2301316"/>
              <a:ext cx="195026" cy="217316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0077814" y="3230053"/>
              <a:ext cx="1248599" cy="1615805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k-KZ" b="1" dirty="0" smtClean="0"/>
                <a:t>-ақпарат</a:t>
              </a:r>
            </a:p>
            <a:p>
              <a:pPr algn="ctr"/>
              <a:r>
                <a:rPr lang="kk-KZ" b="1" dirty="0" smtClean="0"/>
                <a:t>-бағалау</a:t>
              </a:r>
            </a:p>
            <a:p>
              <a:pPr algn="ctr"/>
              <a:r>
                <a:rPr lang="kk-KZ" b="1" dirty="0" smtClean="0"/>
                <a:t>-зерттеу</a:t>
              </a:r>
            </a:p>
            <a:p>
              <a:pPr algn="ctr"/>
              <a:r>
                <a:rPr lang="kk-KZ" b="1" dirty="0" smtClean="0"/>
                <a:t>-нұсқау</a:t>
              </a:r>
              <a:endParaRPr lang="ru-RU" b="1" dirty="0"/>
            </a:p>
          </p:txBody>
        </p:sp>
      </p:grpSp>
      <p:sp>
        <p:nvSpPr>
          <p:cNvPr id="39" name="Стрелка вправо 38">
            <a:hlinkClick r:id="rId3" action="ppaction://hlinksldjump"/>
          </p:cNvPr>
          <p:cNvSpPr/>
          <p:nvPr/>
        </p:nvSpPr>
        <p:spPr>
          <a:xfrm>
            <a:off x="11660209" y="5587405"/>
            <a:ext cx="389049" cy="33485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>
            <a:hlinkClick r:id="rId4" action="ppaction://hlinksldjump"/>
          </p:cNvPr>
          <p:cNvSpPr/>
          <p:nvPr/>
        </p:nvSpPr>
        <p:spPr>
          <a:xfrm rot="10800000">
            <a:off x="11616475" y="6021499"/>
            <a:ext cx="389049" cy="33485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1339125"/>
            <a:ext cx="7143750" cy="4810125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31195" y="1704797"/>
            <a:ext cx="99296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Б</a:t>
            </a:r>
            <a:r>
              <a:rPr lang="ru-RU" sz="2400" b="1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асқару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тек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техникалық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өндірістік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процестерге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ғана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емес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сонымен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қатар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педагогика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сияқты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күрделі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әлеуметтік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жүйе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үшін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де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қажет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Сондықтан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басқару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теориясында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педагогикалық</a:t>
            </a:r>
            <a:r>
              <a:rPr lang="ru-RU" sz="2400" b="1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менеджмент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ерекше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орын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алады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Практикалық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іс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әрекет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ретіндегі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педагогикалық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басқару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(менеджмент)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оқушылардың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оқуы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мен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тәрбиесін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басқару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Педагогикалық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басқару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теориясы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мемлекеттік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қоғамдық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ұйымдар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жүйесі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ұжымдар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мен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жеке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адамдар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жүзеге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асыратын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тәрбие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мен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оқыту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процестерін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басқару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туралы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білімдер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9907" y="294793"/>
            <a:ext cx="40934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Педагогикалық менеджмент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Басқару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454786" y="2081849"/>
            <a:ext cx="6717942" cy="3588849"/>
            <a:chOff x="351755" y="1978818"/>
            <a:chExt cx="6717942" cy="3588849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1755" y="1978818"/>
              <a:ext cx="6717942" cy="358884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53792" y="2143258"/>
              <a:ext cx="6291865" cy="32787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dirty="0" smtClean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Педагогикалық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басқарудың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білім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беру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жүйесіндегі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басты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объектісі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өскелең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ұрпақ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болып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табылады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Оларды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оқыту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мен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тәрбиелеуді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басқару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не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тікелей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2400" u="sng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мұғалімдер</a:t>
              </a:r>
              <a:r>
                <a:rPr lang="ru-RU" sz="2400" u="sng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2400" u="sng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тәрбиешілер</a:t>
              </a:r>
              <a:r>
                <a:rPr lang="ru-RU" sz="2400" u="sng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арқылы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), не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жанама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қоғамдық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ұйымдар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арқылы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жүргізіледі</a:t>
              </a:r>
              <a:r>
                <a:rPr lang="ru-RU" sz="2400" dirty="0">
                  <a:solidFill>
                    <a:schemeClr val="accent5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  <a:p>
              <a:pPr algn="ctr"/>
              <a:endParaRPr lang="ru-RU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8656749" y="2407027"/>
            <a:ext cx="2646610" cy="191181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24521" y="93859"/>
            <a:ext cx="2550018" cy="155003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2778" y="886545"/>
            <a:ext cx="2550018" cy="17910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369" y="2473876"/>
            <a:ext cx="2335369" cy="1751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5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846" y="214486"/>
            <a:ext cx="2335369" cy="13087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3" y="992715"/>
            <a:ext cx="2335369" cy="15569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Прямоугольник 18"/>
          <p:cNvSpPr/>
          <p:nvPr/>
        </p:nvSpPr>
        <p:spPr>
          <a:xfrm>
            <a:off x="4059907" y="294793"/>
            <a:ext cx="40934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Педагогикалық менеджмент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Басқару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21" name="Стрелка вправо 20">
            <a:hlinkClick r:id="rId6" action="ppaction://hlinksldjump"/>
          </p:cNvPr>
          <p:cNvSpPr/>
          <p:nvPr/>
        </p:nvSpPr>
        <p:spPr>
          <a:xfrm>
            <a:off x="10964751" y="5692463"/>
            <a:ext cx="389049" cy="33485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7902" y="1787364"/>
            <a:ext cx="10656195" cy="3283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мақсаттары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мекемесіндегі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қызметкерлер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күш-қуатын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уақытын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құралдарды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нәтижелі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жоспарлы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менеджерлері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мақсаттарға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қоғамның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әлеуметтік-экономикалық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даму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жоспарына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сәйкестігін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оқу-тәрбие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мақсаттарын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түпкілікті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мақсатқа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еркіндік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жауапкершілікті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сезінетін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шығармашылық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бағытта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ойлай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әрекет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білетін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тұлға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бағыттау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2293" y="418268"/>
            <a:ext cx="830150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бірінші</a:t>
            </a: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жүйеқұраушы</a:t>
            </a: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факторы – </a:t>
            </a:r>
            <a:r>
              <a:rPr lang="ru-RU" sz="2400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2400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мен </a:t>
            </a:r>
            <a:r>
              <a:rPr lang="ru-RU" sz="2400" dirty="0" err="1" smtClean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міндеттері</a:t>
            </a:r>
            <a:r>
              <a:rPr lang="ru-RU" sz="2400" dirty="0" smtClean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. </a:t>
            </a:r>
            <a:endParaRPr lang="ru-RU" sz="2400" dirty="0">
              <a:solidFill>
                <a:schemeClr val="accent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9699" y="2184686"/>
            <a:ext cx="9372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pecific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конкретная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арнайы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нақты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easurable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измеримая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өлшеуге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болатын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шектеулі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талап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етушілік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ttainable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достижимая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қолжетімділік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ealistic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реалистичная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шындыққа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сай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қысқа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нұсқа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берілуі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imed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определенная по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времени –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белгілі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бір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уақыт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арлығымен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шектелген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деген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ұғымдарды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білдіреді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400" b="0" i="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1643" y="664415"/>
            <a:ext cx="6086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SMART </a:t>
            </a:r>
            <a:r>
              <a:rPr lang="ru-RU" sz="2400" b="1" dirty="0" err="1">
                <a:solidFill>
                  <a:schemeClr val="accent6"/>
                </a:solidFill>
              </a:rPr>
              <a:t>мақсат</a:t>
            </a:r>
            <a:r>
              <a:rPr lang="ru-RU" sz="2400" b="1" dirty="0">
                <a:solidFill>
                  <a:schemeClr val="accent6"/>
                </a:solidFill>
              </a:rPr>
              <a:t>: </a:t>
            </a:r>
            <a:r>
              <a:rPr lang="ru-RU" sz="2400" b="1" dirty="0" err="1">
                <a:solidFill>
                  <a:schemeClr val="accent6"/>
                </a:solidFill>
              </a:rPr>
              <a:t>дұрыс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бағдар-нақты</a:t>
            </a:r>
            <a:r>
              <a:rPr lang="ru-RU" sz="2400" b="1" dirty="0">
                <a:solidFill>
                  <a:schemeClr val="accent6"/>
                </a:solidFill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</a:rPr>
              <a:t>нәтиже</a:t>
            </a:r>
            <a:endParaRPr lang="ru-RU" sz="2400" dirty="0">
              <a:solidFill>
                <a:schemeClr val="accent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10964751" y="5692463"/>
            <a:ext cx="389049" cy="33485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06191" y="1894504"/>
            <a:ext cx="10779618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Адамға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құрметпен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сенімділікпен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қарау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құрметтеу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тұлғаға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еркіндігін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беру;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сыйласымдық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сенімділік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білдіру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адамға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шамадан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талап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қоймау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мүмкіндіктерінің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ашылуына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бастамашылдықтың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дамуына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жағдай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әркімнің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жетістіктерін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орнындағы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үлесін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көтермелеу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347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Атырау </a:t>
            </a:r>
            <a:r>
              <a:rPr lang="ru-RU" dirty="0" err="1" smtClean="0"/>
              <a:t>қаласы</a:t>
            </a:r>
            <a:r>
              <a:rPr lang="ru-RU" dirty="0" smtClean="0"/>
              <a:t> химия-биология </a:t>
            </a:r>
            <a:r>
              <a:rPr lang="ru-RU" dirty="0" err="1" smtClean="0"/>
              <a:t>бағытындағы</a:t>
            </a:r>
            <a:r>
              <a:rPr lang="ru-RU" dirty="0" smtClean="0"/>
              <a:t> Назарбаев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мектебі</a:t>
            </a:r>
            <a:r>
              <a:rPr lang="ru-RU" dirty="0" smtClean="0"/>
              <a:t> </a:t>
            </a:r>
            <a:r>
              <a:rPr lang="ru-RU" dirty="0" err="1" smtClean="0"/>
              <a:t>жанындағы</a:t>
            </a:r>
            <a:r>
              <a:rPr lang="ru-RU" dirty="0" smtClean="0"/>
              <a:t> </a:t>
            </a:r>
            <a:r>
              <a:rPr lang="ru-RU" dirty="0" err="1" smtClean="0"/>
              <a:t>жатақхана</a:t>
            </a:r>
            <a:r>
              <a:rPr lang="ru-RU" dirty="0" smtClean="0"/>
              <a:t> </a:t>
            </a:r>
            <a:r>
              <a:rPr lang="ru-RU" dirty="0" err="1" smtClean="0"/>
              <a:t>меңгерушісі</a:t>
            </a:r>
            <a:r>
              <a:rPr lang="ru-RU" dirty="0" smtClean="0"/>
              <a:t> </a:t>
            </a:r>
            <a:r>
              <a:rPr lang="ru-RU" dirty="0" err="1" smtClean="0"/>
              <a:t>Избамбетова</a:t>
            </a:r>
            <a:r>
              <a:rPr lang="ru-RU" dirty="0" smtClean="0"/>
              <a:t> </a:t>
            </a:r>
            <a:r>
              <a:rPr lang="ru-RU" dirty="0" err="1" smtClean="0"/>
              <a:t>Гүлнар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46B1-37B2-4B10-B180-BF2AE6122486}" type="slidenum">
              <a:rPr lang="ru-RU" smtClean="0"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8236" y="1878832"/>
            <a:ext cx="10895527" cy="2888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Бірыңғай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көзқарас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әріптестермен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басқарушы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басқарылушы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қарым-қатынас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орнату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қызметкерлердің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әлемін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талпыныстарын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түсіне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жұмыста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ө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ткізген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уақыттың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қуаныш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қанағаттану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сезімін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әкелуіне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мүмкіндіктер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әріптестермен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бейресми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кездесіп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тұру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" y="36751"/>
            <a:ext cx="1999478" cy="9777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334" y="622851"/>
            <a:ext cx="631333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15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1415</Words>
  <Application>Microsoft Office PowerPoint</Application>
  <PresentationFormat>Широкоэкранный</PresentationFormat>
  <Paragraphs>193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Times New Roman,Italic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</cp:lastModifiedBy>
  <cp:revision>40</cp:revision>
  <dcterms:created xsi:type="dcterms:W3CDTF">2016-08-22T16:16:16Z</dcterms:created>
  <dcterms:modified xsi:type="dcterms:W3CDTF">2016-09-24T03:57:05Z</dcterms:modified>
</cp:coreProperties>
</file>